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56" r:id="rId3"/>
    <p:sldId id="385" r:id="rId4"/>
    <p:sldId id="325" r:id="rId5"/>
    <p:sldId id="354" r:id="rId6"/>
    <p:sldId id="357" r:id="rId7"/>
    <p:sldId id="359" r:id="rId8"/>
    <p:sldId id="360" r:id="rId9"/>
    <p:sldId id="361" r:id="rId10"/>
    <p:sldId id="358" r:id="rId11"/>
    <p:sldId id="367" r:id="rId12"/>
    <p:sldId id="366" r:id="rId13"/>
    <p:sldId id="365" r:id="rId14"/>
    <p:sldId id="364" r:id="rId15"/>
    <p:sldId id="373" r:id="rId16"/>
    <p:sldId id="372" r:id="rId17"/>
    <p:sldId id="374" r:id="rId18"/>
    <p:sldId id="376" r:id="rId19"/>
    <p:sldId id="378" r:id="rId20"/>
    <p:sldId id="379" r:id="rId21"/>
    <p:sldId id="369" r:id="rId22"/>
    <p:sldId id="380" r:id="rId23"/>
    <p:sldId id="381" r:id="rId24"/>
    <p:sldId id="370" r:id="rId25"/>
    <p:sldId id="371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A069E"/>
    <a:srgbClr val="7F1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48" y="216"/>
      </p:cViewPr>
      <p:guideLst>
        <p:guide orient="horz" pos="2145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GIF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71813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7055" y="1600835"/>
            <a:ext cx="5699760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2019</a:t>
            </a:r>
            <a:r>
              <a:rPr lang="zh-CN" altLang="zh-CN" sz="32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冬</a:t>
            </a:r>
            <a:r>
              <a:rPr lang="zh-CN" altLang="en-US" sz="32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空间观念主题悦读活动</a:t>
            </a:r>
            <a:endParaRPr lang="zh-CN" altLang="zh-CN" sz="3200" b="1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endParaRPr lang="zh-CN" altLang="zh-CN" sz="32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r>
              <a:rPr lang="zh-CN" altLang="zh-CN" sz="32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</a:t>
            </a:r>
            <a:r>
              <a:rPr lang="zh-CN" altLang="zh-CN" sz="28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四年级下册第四单元第二课时</a:t>
            </a:r>
            <a:endParaRPr lang="zh-CN" altLang="zh-CN" sz="2800" b="1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endParaRPr lang="zh-CN" altLang="zh-CN" sz="3200" b="1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r>
              <a:rPr lang="zh-CN" altLang="zh-CN" sz="3200" b="1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《我说你搭》</a:t>
            </a:r>
            <a:endParaRPr lang="zh-CN" altLang="zh-CN" sz="3200" b="1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endParaRPr lang="zh-CN" altLang="zh-CN" sz="3200" b="1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r>
              <a:rPr lang="zh-CN" altLang="zh-CN" sz="240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黑龙江省大庆市林甸县：李翠梅</a:t>
            </a:r>
            <a:endParaRPr lang="zh-CN" altLang="zh-CN" sz="2400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endParaRPr lang="zh-CN" altLang="zh-CN" sz="2400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2545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教 学 过 程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33930" y="2173605"/>
            <a:ext cx="508000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>
                <a:solidFill>
                  <a:srgbClr val="C00000"/>
                </a:solidFill>
              </a:rPr>
              <a:t>环节一：</a:t>
            </a:r>
            <a:r>
              <a:rPr lang="en-US" altLang="zh-CN" sz="2400" b="1">
                <a:solidFill>
                  <a:srgbClr val="C00000"/>
                </a:solidFill>
              </a:rPr>
              <a:t>创设情境，唤醒空间表象。</a:t>
            </a:r>
            <a:endParaRPr lang="en-US" altLang="zh-CN" sz="2400" b="1">
              <a:solidFill>
                <a:srgbClr val="C00000"/>
              </a:solidFill>
            </a:endParaRPr>
          </a:p>
          <a:p>
            <a:pPr algn="l"/>
            <a:r>
              <a:rPr lang="zh-CN" altLang="en-US" sz="2400" b="1">
                <a:solidFill>
                  <a:srgbClr val="C00000"/>
                </a:solidFill>
              </a:rPr>
              <a:t>环节二：</a:t>
            </a:r>
            <a:r>
              <a:rPr lang="en-US" altLang="zh-CN" sz="2400" b="1">
                <a:solidFill>
                  <a:srgbClr val="C00000"/>
                </a:solidFill>
              </a:rPr>
              <a:t>探索新知，操作感悟。</a:t>
            </a:r>
            <a:endParaRPr lang="en-US" altLang="zh-CN" sz="2400" b="1">
              <a:solidFill>
                <a:srgbClr val="C00000"/>
              </a:solidFill>
            </a:endParaRPr>
          </a:p>
          <a:p>
            <a:pPr algn="l"/>
            <a:r>
              <a:rPr lang="zh-CN" altLang="en-US" sz="2400" b="1">
                <a:solidFill>
                  <a:srgbClr val="C00000"/>
                </a:solidFill>
              </a:rPr>
              <a:t>环节三：</a:t>
            </a:r>
            <a:r>
              <a:rPr lang="en-US" altLang="zh-CN" sz="2400" b="1">
                <a:solidFill>
                  <a:srgbClr val="C00000"/>
                </a:solidFill>
              </a:rPr>
              <a:t>巩固内化，提升空间表象。</a:t>
            </a:r>
            <a:endParaRPr lang="en-US" altLang="zh-CN" sz="2400" b="1">
              <a:solidFill>
                <a:srgbClr val="C00000"/>
              </a:solidFill>
            </a:endParaRPr>
          </a:p>
          <a:p>
            <a:pPr algn="l"/>
            <a:r>
              <a:rPr lang="zh-CN" altLang="en-US" sz="2400" b="1">
                <a:solidFill>
                  <a:srgbClr val="C00000"/>
                </a:solidFill>
              </a:rPr>
              <a:t>环节四：</a:t>
            </a:r>
            <a:r>
              <a:rPr lang="en-US" altLang="zh-CN" sz="2400" b="1">
                <a:solidFill>
                  <a:srgbClr val="C00000"/>
                </a:solidFill>
              </a:rPr>
              <a:t>全课总结，拓展延伸。</a:t>
            </a:r>
            <a:endParaRPr lang="en-US" altLang="zh-CN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39470"/>
            <a:ext cx="5872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环节一：</a:t>
            </a:r>
            <a:r>
              <a:rPr lang="en-US" altLang="zh-CN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创设情境，唤醒空间表象。</a:t>
            </a:r>
            <a:endParaRPr lang="en-US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8520" y="2091055"/>
            <a:ext cx="547433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</a:rPr>
              <a:t>教师提问“同学们，你们喜欢玩积木吗？你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</a:rPr>
              <a:t>  们都用积木做过哪些游戏？”（指名说）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2.这节课我们就来学习搭积木中的数学知识。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3.板书课题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我说你搭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1920" y="3721100"/>
            <a:ext cx="63550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设计意图：以学生从小搭积木入手，让学生明确，搭积木就是</a:t>
            </a:r>
            <a:endParaRPr lang="zh-CN" altLang="en-US"/>
          </a:p>
          <a:p>
            <a:pPr algn="l"/>
            <a:r>
              <a:rPr lang="zh-CN" altLang="en-US"/>
              <a:t>                  数学中的空间知识，不但降低学习难度，而且吸引</a:t>
            </a:r>
            <a:endParaRPr lang="zh-CN" altLang="en-US"/>
          </a:p>
          <a:p>
            <a:pPr algn="l"/>
            <a:r>
              <a:rPr lang="zh-CN" altLang="en-US"/>
              <a:t>                  学生的学习兴趣，唤醒学生已有的头脑中的积木空</a:t>
            </a:r>
            <a:endParaRPr lang="zh-CN" altLang="en-US"/>
          </a:p>
          <a:p>
            <a:pPr algn="l"/>
            <a:r>
              <a:rPr lang="zh-CN" altLang="en-US"/>
              <a:t>                  间表象。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91920" y="5029200"/>
            <a:ext cx="6355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我的思考：从学生已有生活经验出发，让学生回忆搭积木的情</a:t>
            </a:r>
            <a:endParaRPr lang="zh-CN" altLang="en-US"/>
          </a:p>
          <a:p>
            <a:pPr algn="l"/>
            <a:r>
              <a:rPr lang="zh-CN" altLang="en-US"/>
              <a:t>                  景，感受到数学来源于生活，又高于生活。空间观</a:t>
            </a:r>
            <a:endParaRPr lang="zh-CN" altLang="en-US"/>
          </a:p>
          <a:p>
            <a:pPr algn="l"/>
            <a:r>
              <a:rPr lang="zh-CN" altLang="en-US"/>
              <a:t>                  念离我们并不遥远，它就在我们的身边。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3250" y="923925"/>
            <a:ext cx="5161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环节二：</a:t>
            </a:r>
            <a:r>
              <a:rPr lang="en-US" altLang="zh-CN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探索新知，操作感悟。</a:t>
            </a:r>
            <a:endParaRPr lang="en-US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29815" y="2467610"/>
            <a:ext cx="52285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  </a:t>
            </a:r>
            <a:r>
              <a:rPr lang="zh-CN" altLang="en-US" sz="2400"/>
              <a:t>活动一：</a:t>
            </a:r>
            <a:r>
              <a:rPr lang="en-US" altLang="zh-CN" sz="2400"/>
              <a:t>动手操作，建立空间表象</a:t>
            </a:r>
            <a:endParaRPr lang="en-US" altLang="zh-CN" sz="2400"/>
          </a:p>
          <a:p>
            <a:pPr algn="l"/>
            <a:endParaRPr lang="en-US" altLang="zh-CN" sz="2400"/>
          </a:p>
          <a:p>
            <a:pPr algn="l"/>
            <a:r>
              <a:rPr lang="en-US" altLang="zh-CN" sz="2400"/>
              <a:t>  </a:t>
            </a:r>
            <a:r>
              <a:rPr lang="zh-CN" altLang="en-US" sz="2400"/>
              <a:t>活动二：</a:t>
            </a:r>
            <a:r>
              <a:rPr lang="en-US" altLang="zh-CN" sz="2400"/>
              <a:t>小组合作，创新空间表象。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活动一：</a:t>
            </a:r>
            <a:r>
              <a:rPr lang="en-US" altLang="zh-CN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动手操作，建立空间表象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0245" y="2018665"/>
            <a:ext cx="5897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1.师提问：请同学们拿出准备好的3个正方体，用它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  们搭立体图形，从正面看是3个正方形，能搭出了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  几个符合条件的立体图形？ </a:t>
            </a:r>
            <a:endParaRPr lang="zh-CN" altLang="en-US" sz="20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8" name="图片 17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7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93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68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923" y="421481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923" y="372078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923" y="3214688"/>
            <a:ext cx="722312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活动一：</a:t>
            </a:r>
            <a:r>
              <a:rPr lang="en-US" altLang="zh-CN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动手操作，建立空间表象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0245" y="2018665"/>
            <a:ext cx="577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2.师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</a:rPr>
              <a:t>继续</a:t>
            </a:r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提问：从右面看是两个正方形，这时符合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  条件的立体图形有几个？ </a:t>
            </a:r>
            <a:endParaRPr lang="zh-CN" altLang="en-US" sz="20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" name="图片 9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68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9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活动一：</a:t>
            </a:r>
            <a:r>
              <a:rPr lang="en-US" altLang="zh-CN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动手操作，建立空间表象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0245" y="2018665"/>
            <a:ext cx="602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3.师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</a:rPr>
              <a:t>再次</a:t>
            </a:r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提问：上面的正方体在右面？你能根据这个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  指令确定搭的立体图形吗？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" name="图片 9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68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活动一：</a:t>
            </a:r>
            <a:r>
              <a:rPr lang="en-US" altLang="zh-CN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动手操作，建立空间表象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0245" y="1880235"/>
            <a:ext cx="551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</a:rPr>
              <a:t>思考：要确定一个立体图形需要知道哪些条件？</a:t>
            </a:r>
            <a:endParaRPr lang="en-US" altLang="zh-CN" sz="20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" name="图片 9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683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4144328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208" y="3649663"/>
            <a:ext cx="722312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960245" y="2527300"/>
            <a:ext cx="5516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总结：必须根据立体图形的</a:t>
            </a:r>
            <a:r>
              <a:rPr lang="zh-CN" altLang="en-US" sz="2000">
                <a:solidFill>
                  <a:srgbClr val="C00000"/>
                </a:solidFill>
              </a:rPr>
              <a:t>正面</a:t>
            </a:r>
            <a:r>
              <a:rPr lang="zh-CN" altLang="en-US" sz="2000"/>
              <a:t>、</a:t>
            </a:r>
            <a:r>
              <a:rPr lang="zh-CN" altLang="en-US" sz="2000">
                <a:solidFill>
                  <a:srgbClr val="C00000"/>
                </a:solidFill>
              </a:rPr>
              <a:t>上面</a:t>
            </a:r>
            <a:r>
              <a:rPr lang="zh-CN" altLang="en-US" sz="2000"/>
              <a:t>和</a:t>
            </a:r>
            <a:r>
              <a:rPr lang="zh-CN" altLang="en-US" sz="2000">
                <a:solidFill>
                  <a:srgbClr val="C00000"/>
                </a:solidFill>
              </a:rPr>
              <a:t>侧面</a:t>
            </a:r>
            <a:r>
              <a:rPr lang="zh-CN" altLang="en-US" sz="2000"/>
              <a:t>的</a:t>
            </a:r>
            <a:endParaRPr lang="zh-CN" altLang="en-US" sz="2000"/>
          </a:p>
          <a:p>
            <a:pPr algn="l"/>
            <a:r>
              <a:rPr lang="zh-CN" altLang="en-US" sz="2000"/>
              <a:t>           形状特征，才能确定所搭的立体图形。</a:t>
            </a:r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442595" y="5052060"/>
            <a:ext cx="71818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设计意图：根据学生已有的经验，用3块积木搭建自己喜欢立体</a:t>
            </a:r>
            <a:endParaRPr lang="zh-CN" altLang="en-US" sz="2000"/>
          </a:p>
          <a:p>
            <a:pPr algn="l"/>
            <a:r>
              <a:rPr lang="zh-CN" altLang="en-US" sz="2000"/>
              <a:t>                  图形，并根据指令选出最终想要的立体图形，从而</a:t>
            </a:r>
            <a:endParaRPr lang="zh-CN" altLang="en-US" sz="2000"/>
          </a:p>
          <a:p>
            <a:pPr algn="l"/>
            <a:r>
              <a:rPr lang="zh-CN" altLang="en-US" sz="2000"/>
              <a:t>                  明确要确定一个立体图形必须知道三个条件，即正</a:t>
            </a:r>
            <a:endParaRPr lang="zh-CN" altLang="en-US" sz="2000"/>
          </a:p>
          <a:p>
            <a:pPr algn="l"/>
            <a:r>
              <a:rPr lang="zh-CN" altLang="en-US" sz="2000"/>
              <a:t>                  面、上面和侧面的形状特征。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5334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活动二：小组合作，创新空间表象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74520" y="1775460"/>
            <a:ext cx="602488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出示活动要求：淘气用3个正方体又搭出了一个立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体图形，从正面看是，请你思考第三个正方体能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放在什么位置。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组织学生动手搭一搭、看一看，验证自己的猜测。</a:t>
            </a:r>
            <a:endParaRPr lang="zh-CN" altLang="en-US" sz="20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0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思考：为什么你们有这么多种搭法呢？</a:t>
            </a:r>
            <a:endParaRPr lang="zh-CN" altLang="en-US" sz="20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7" name="组合 59"/>
          <p:cNvGrpSpPr/>
          <p:nvPr/>
        </p:nvGrpSpPr>
        <p:grpSpPr>
          <a:xfrm>
            <a:off x="269875" y="3693478"/>
            <a:ext cx="1803400" cy="1166812"/>
            <a:chOff x="422832" y="5002728"/>
            <a:chExt cx="1803565" cy="1167003"/>
          </a:xfrm>
        </p:grpSpPr>
        <p:pic>
          <p:nvPicPr>
            <p:cNvPr id="14361" name="图片 37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8713" y="5002728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62" name="图片 38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7040" y="5003431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0" name="图片 39" descr="1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C0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422832" y="5233731"/>
              <a:ext cx="939357" cy="93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组合 60"/>
          <p:cNvGrpSpPr/>
          <p:nvPr/>
        </p:nvGrpSpPr>
        <p:grpSpPr>
          <a:xfrm>
            <a:off x="2383155" y="3695383"/>
            <a:ext cx="1589088" cy="1165225"/>
            <a:chOff x="2654937" y="5002728"/>
            <a:chExt cx="1587684" cy="1164371"/>
          </a:xfrm>
        </p:grpSpPr>
        <p:pic>
          <p:nvPicPr>
            <p:cNvPr id="14358" name="图片 43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4937" y="5002728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9" name="图片 44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03264" y="5003431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7" name="图片 46" descr="1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C0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3076911" y="5231099"/>
              <a:ext cx="939357" cy="93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组合 61"/>
          <p:cNvGrpSpPr/>
          <p:nvPr/>
        </p:nvGrpSpPr>
        <p:grpSpPr>
          <a:xfrm>
            <a:off x="4479925" y="3690620"/>
            <a:ext cx="1587500" cy="1168400"/>
            <a:chOff x="4676292" y="5000223"/>
            <a:chExt cx="1587684" cy="1169508"/>
          </a:xfrm>
        </p:grpSpPr>
        <p:pic>
          <p:nvPicPr>
            <p:cNvPr id="48" name="图片 47" descr="1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C0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4909617" y="5000223"/>
              <a:ext cx="939357" cy="93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6" name="图片 49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6292" y="5233028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7" name="图片 50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24619" y="5233731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1" name="组合 62"/>
          <p:cNvGrpSpPr/>
          <p:nvPr/>
        </p:nvGrpSpPr>
        <p:grpSpPr>
          <a:xfrm>
            <a:off x="6533833" y="3691573"/>
            <a:ext cx="1814512" cy="1166812"/>
            <a:chOff x="6745888" y="4941168"/>
            <a:chExt cx="1813139" cy="1167676"/>
          </a:xfrm>
        </p:grpSpPr>
        <p:pic>
          <p:nvPicPr>
            <p:cNvPr id="55" name="图片 54" descr="1.png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rgbClr val="C0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7619670" y="4941168"/>
              <a:ext cx="939357" cy="93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3" name="图片 55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45888" y="5172141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54" name="图片 56" descr="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94215" y="5172844"/>
              <a:ext cx="939357" cy="936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文本框 21"/>
          <p:cNvSpPr txBox="1"/>
          <p:nvPr/>
        </p:nvSpPr>
        <p:spPr>
          <a:xfrm>
            <a:off x="401320" y="5269865"/>
            <a:ext cx="7498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总结：明确只根据立体图形某一面的形状，所搭的立体图形是不唯一的。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76835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51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活动二：小组合作，创新空间表象</a:t>
            </a:r>
            <a:endParaRPr lang="zh-CN" altLang="zh-CN" sz="28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74520" y="2125345"/>
            <a:ext cx="602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>
                <a:sym typeface="+mn-ea"/>
              </a:rPr>
              <a:t>总结：明确只根据立体图形某一面的形状，所搭的立</a:t>
            </a:r>
            <a:endParaRPr lang="zh-CN" altLang="en-US" sz="2000">
              <a:sym typeface="+mn-ea"/>
            </a:endParaRPr>
          </a:p>
          <a:p>
            <a:pPr algn="l"/>
            <a:r>
              <a:rPr lang="zh-CN" altLang="en-US" sz="2000">
                <a:sym typeface="+mn-ea"/>
              </a:rPr>
              <a:t>           体图形是不唯一的。</a:t>
            </a:r>
            <a:endParaRPr lang="zh-CN" altLang="en-US" sz="20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01320" y="526986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33880" y="3037205"/>
            <a:ext cx="602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设计意图：告诉学生正面的图形特征，让学生去搭建</a:t>
            </a:r>
            <a:endParaRPr lang="zh-CN" altLang="en-US" sz="2000"/>
          </a:p>
          <a:p>
            <a:pPr algn="l"/>
            <a:r>
              <a:rPr lang="zh-CN" altLang="en-US" sz="2000"/>
              <a:t>符合要求的立体图形，能搭出四种情况，让学生明确</a:t>
            </a:r>
            <a:endParaRPr lang="zh-CN" altLang="en-US" sz="2000"/>
          </a:p>
          <a:p>
            <a:pPr algn="l"/>
            <a:r>
              <a:rPr lang="zh-CN" altLang="en-US" sz="2000"/>
              <a:t>只根据立体图形某一面的形状，所搭的立体图形是不</a:t>
            </a:r>
            <a:endParaRPr lang="zh-CN" altLang="en-US" sz="2000"/>
          </a:p>
          <a:p>
            <a:pPr algn="l"/>
            <a:r>
              <a:rPr lang="zh-CN" altLang="en-US" sz="2000"/>
              <a:t>唯一的。这样做，既培养学生的动手操作能力，创新</a:t>
            </a:r>
            <a:endParaRPr lang="zh-CN" altLang="en-US" sz="2000"/>
          </a:p>
          <a:p>
            <a:pPr algn="l"/>
            <a:r>
              <a:rPr lang="zh-CN" altLang="en-US" sz="2000"/>
              <a:t>能力，更加深学生头脑中的空间表象。从而突出本节</a:t>
            </a:r>
            <a:endParaRPr lang="zh-CN" altLang="en-US" sz="2000"/>
          </a:p>
          <a:p>
            <a:pPr algn="l"/>
            <a:r>
              <a:rPr lang="zh-CN" altLang="en-US" sz="2000"/>
              <a:t>课的重点，突破难点。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3250" y="923925"/>
            <a:ext cx="5161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环节二：</a:t>
            </a:r>
            <a:r>
              <a:rPr lang="en-US" altLang="zh-CN" sz="2800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探索新知，操作感悟。</a:t>
            </a:r>
            <a:endParaRPr lang="en-US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73250" y="1698625"/>
            <a:ext cx="5798820" cy="25533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活动一：</a:t>
            </a:r>
            <a:r>
              <a:rPr lang="en-US" altLang="zh-CN" sz="2000"/>
              <a:t>动手操作，建立空间表象</a:t>
            </a:r>
            <a:endParaRPr lang="en-US" altLang="zh-CN" sz="2000"/>
          </a:p>
          <a:p>
            <a:pPr algn="l"/>
            <a:r>
              <a:rPr lang="zh-CN" altLang="en-US" sz="2000">
                <a:sym typeface="+mn-ea"/>
              </a:rPr>
              <a:t>总    结：必须根据立体图形的</a:t>
            </a:r>
            <a:r>
              <a:rPr lang="zh-CN" altLang="en-US" sz="2000">
                <a:solidFill>
                  <a:schemeClr val="tx1"/>
                </a:solidFill>
                <a:sym typeface="+mn-ea"/>
              </a:rPr>
              <a:t>正面、上面和侧面的</a:t>
            </a:r>
            <a:endParaRPr lang="zh-CN" altLang="en-US" sz="2000">
              <a:solidFill>
                <a:schemeClr val="tx1"/>
              </a:solidFill>
            </a:endParaRPr>
          </a:p>
          <a:p>
            <a:pPr algn="l"/>
            <a:r>
              <a:rPr lang="zh-CN" altLang="en-US" sz="2000">
                <a:sym typeface="+mn-ea"/>
              </a:rPr>
              <a:t>               形状特征，才能确定所搭的立体图形。</a:t>
            </a:r>
            <a:endParaRPr lang="zh-CN" altLang="en-US" sz="2000"/>
          </a:p>
          <a:p>
            <a:pPr algn="l"/>
            <a:endParaRPr lang="en-US" altLang="zh-CN" sz="2000"/>
          </a:p>
          <a:p>
            <a:pPr algn="l"/>
            <a:r>
              <a:rPr lang="zh-CN" altLang="en-US" sz="2000"/>
              <a:t>活动二：</a:t>
            </a:r>
            <a:r>
              <a:rPr lang="en-US" altLang="zh-CN" sz="2000"/>
              <a:t>小组合作，创新空间表象。</a:t>
            </a:r>
            <a:endParaRPr lang="en-US" altLang="zh-CN" sz="2000"/>
          </a:p>
          <a:p>
            <a:pPr algn="l"/>
            <a:r>
              <a:rPr lang="zh-CN" altLang="en-US" sz="2000">
                <a:sym typeface="+mn-ea"/>
              </a:rPr>
              <a:t>总    结：明确只根据立体图形某一面的形状，所搭</a:t>
            </a:r>
            <a:endParaRPr lang="zh-CN" altLang="en-US" sz="2000">
              <a:sym typeface="+mn-ea"/>
            </a:endParaRPr>
          </a:p>
          <a:p>
            <a:pPr algn="l"/>
            <a:r>
              <a:rPr lang="zh-CN" altLang="en-US" sz="2000">
                <a:sym typeface="+mn-ea"/>
              </a:rPr>
              <a:t>               的立体图形是不唯一的。</a:t>
            </a:r>
            <a:endParaRPr lang="zh-CN" altLang="en-US" sz="20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en-US" altLang="zh-CN" sz="2000"/>
          </a:p>
        </p:txBody>
      </p:sp>
      <p:sp>
        <p:nvSpPr>
          <p:cNvPr id="6" name="文本框 5"/>
          <p:cNvSpPr txBox="1"/>
          <p:nvPr/>
        </p:nvSpPr>
        <p:spPr>
          <a:xfrm>
            <a:off x="1873250" y="4492625"/>
            <a:ext cx="5770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我的思考：以学生动手操的学习方式让学生建立空</a:t>
            </a:r>
            <a:endParaRPr lang="zh-CN" altLang="en-US" sz="2000"/>
          </a:p>
          <a:p>
            <a:pPr algn="l"/>
            <a:r>
              <a:rPr lang="zh-CN" altLang="en-US" sz="2000"/>
              <a:t>             间表象和创新空间表象，以学生小组合作</a:t>
            </a:r>
            <a:endParaRPr lang="zh-CN" altLang="en-US" sz="2000"/>
          </a:p>
          <a:p>
            <a:pPr algn="l"/>
            <a:r>
              <a:rPr lang="zh-CN" altLang="en-US" sz="2000"/>
              <a:t>             为激发学生的创新思维，进而在学生的头</a:t>
            </a:r>
            <a:endParaRPr lang="zh-CN" altLang="en-US" sz="2000"/>
          </a:p>
          <a:p>
            <a:pPr algn="l"/>
            <a:r>
              <a:rPr lang="zh-CN" altLang="en-US" sz="2000"/>
              <a:t>             脑中建立清晰的空间观念。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71813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772285" y="14077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772285" y="160718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386330" y="744855"/>
            <a:ext cx="42659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200" b="1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《我说你搭》教学设计</a:t>
            </a:r>
            <a:endParaRPr lang="zh-CN" altLang="zh-CN" sz="32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6450" y="2052955"/>
            <a:ext cx="2214880" cy="40309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>
                <a:solidFill>
                  <a:srgbClr val="0000FF"/>
                </a:solidFill>
              </a:rPr>
              <a:t>设计意图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教材分析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学情分析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学习目标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教学重难点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教学资源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教法学法</a:t>
            </a:r>
            <a:endParaRPr lang="zh-CN" altLang="en-US" sz="3200">
              <a:solidFill>
                <a:srgbClr val="0000FF"/>
              </a:solidFill>
            </a:endParaRPr>
          </a:p>
          <a:p>
            <a:r>
              <a:rPr lang="zh-CN" altLang="en-US" sz="3200">
                <a:solidFill>
                  <a:srgbClr val="0000FF"/>
                </a:solidFill>
              </a:rPr>
              <a:t>教学过程</a:t>
            </a:r>
            <a:endParaRPr lang="zh-CN" altLang="en-US" sz="32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100965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9029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zh-CN" sz="2800" b="1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环节三：巩固内化，提升空间表象。</a:t>
            </a:r>
            <a:endParaRPr lang="zh-CN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15364" name="图片 26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2310765"/>
            <a:ext cx="6789420" cy="27152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874520" y="1728470"/>
            <a:ext cx="375793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 eaLnBrk="1" hangingPunct="1">
              <a:lnSpc>
                <a:spcPct val="150000"/>
              </a:lnSpc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请你按照淘气的指令搭一搭。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1256665" y="5337810"/>
            <a:ext cx="6532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/>
              <a:t>设计意图：让学生根据指令动手操作，搭出符合要求的立</a:t>
            </a:r>
            <a:endParaRPr lang="zh-CN" altLang="en-US" sz="2000"/>
          </a:p>
          <a:p>
            <a:pPr algn="l"/>
            <a:r>
              <a:rPr lang="zh-CN" altLang="en-US" sz="2000"/>
              <a:t>                  体图形，是针对建立学生空间观念突破本课重</a:t>
            </a:r>
            <a:endParaRPr lang="zh-CN" altLang="en-US" sz="2000"/>
          </a:p>
          <a:p>
            <a:pPr algn="l"/>
            <a:r>
              <a:rPr lang="zh-CN" altLang="en-US" sz="2000"/>
              <a:t>                  点而设计的。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100965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9029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zh-CN" sz="2800" b="1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环节三：巩固内化，提升空间表象。</a:t>
            </a:r>
            <a:endParaRPr lang="zh-CN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74520" y="1728470"/>
            <a:ext cx="59150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eaLnBrk="1" hangingPunct="1"/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笑笑用</a:t>
            </a: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个正方体搭立体图形，从正面看是</a:t>
            </a: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个</a:t>
            </a:r>
            <a:endParaRPr lang="en-US" altLang="zh-CN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 eaLnBrk="1" hangingPunct="1"/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正方形。请试着用两种方法搭出来，并分别画</a:t>
            </a:r>
            <a:endParaRPr lang="en-US" altLang="zh-CN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 eaLnBrk="1" hangingPunct="1"/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出你从正面、右面和上面看到的图形。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1256665" y="5337810"/>
            <a:ext cx="57962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800"/>
              <a:t>设计意图：本题是给一个面的形状特征，搭出2个符合要</a:t>
            </a:r>
            <a:endParaRPr lang="zh-CN" altLang="en-US" sz="1800"/>
          </a:p>
          <a:p>
            <a:pPr algn="l"/>
            <a:r>
              <a:rPr lang="zh-CN" altLang="en-US" sz="1800"/>
              <a:t>                  求的立体图形，并分别画出从正面、右面和</a:t>
            </a:r>
            <a:endParaRPr lang="zh-CN" altLang="en-US" sz="1800"/>
          </a:p>
          <a:p>
            <a:pPr algn="l"/>
            <a:r>
              <a:rPr lang="zh-CN" altLang="en-US" sz="1800"/>
              <a:t>                  上面看到的图形。是对空间图形的进一步理</a:t>
            </a:r>
            <a:endParaRPr lang="zh-CN" altLang="en-US" sz="1800"/>
          </a:p>
          <a:p>
            <a:pPr algn="l"/>
            <a:r>
              <a:rPr lang="zh-CN" altLang="en-US" sz="1800"/>
              <a:t>                  解和提升。</a:t>
            </a:r>
            <a:endParaRPr lang="zh-CN" altLang="en-US" sz="1800"/>
          </a:p>
        </p:txBody>
      </p:sp>
      <p:pic>
        <p:nvPicPr>
          <p:cNvPr id="16388" name="Picture 2"/>
          <p:cNvPicPr>
            <a:picLocks noChangeAspect="1"/>
          </p:cNvPicPr>
          <p:nvPr/>
        </p:nvPicPr>
        <p:blipFill>
          <a:blip r:embed="rId2">
            <a:lum bright="-20001" contrast="40000"/>
          </a:blip>
          <a:stretch>
            <a:fillRect/>
          </a:stretch>
        </p:blipFill>
        <p:spPr>
          <a:xfrm>
            <a:off x="1908175" y="2708275"/>
            <a:ext cx="5614035" cy="26295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100965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3910"/>
            <a:ext cx="59029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2800" b="1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环节三：巩固内化，提升空间表象。</a:t>
            </a:r>
            <a:endParaRPr lang="zh-CN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62455" y="1818640"/>
            <a:ext cx="5915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3.下面的物体各是由几个正方体搭成的？填一填。</a:t>
            </a:r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1069975" y="4361180"/>
            <a:ext cx="6583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800"/>
              <a:t>设计意图：此题的目的是在学生建立空间观念的基础上，对学生</a:t>
            </a:r>
            <a:endParaRPr lang="zh-CN" altLang="en-US" sz="1800"/>
          </a:p>
          <a:p>
            <a:pPr algn="l"/>
            <a:r>
              <a:rPr lang="zh-CN" altLang="en-US" sz="1800"/>
              <a:t>                  的空间观念进一步的拓展与提升。</a:t>
            </a:r>
            <a:endParaRPr lang="zh-CN" altLang="en-US" sz="1800"/>
          </a:p>
        </p:txBody>
      </p:sp>
      <p:pic>
        <p:nvPicPr>
          <p:cNvPr id="5" name="图片 -2147482605" descr="IMG_2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855" y="2298700"/>
            <a:ext cx="2037715" cy="18453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69975" y="5154930"/>
            <a:ext cx="6583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我的思考：根据本节课的重难点，我对练习题的设计做到针对性</a:t>
            </a:r>
            <a:endParaRPr lang="zh-CN" altLang="en-US"/>
          </a:p>
          <a:p>
            <a:pPr algn="l"/>
            <a:r>
              <a:rPr lang="zh-CN" altLang="en-US"/>
              <a:t>                  强，具有层次性，从而达到培养学生的空间思维。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135890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26770"/>
            <a:ext cx="51879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zh-CN" sz="2800" b="1">
                <a:solidFill>
                  <a:srgbClr val="C0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环节四：全课总结，拓展延伸。</a:t>
            </a:r>
            <a:endParaRPr lang="zh-CN" altLang="zh-CN" sz="2800" b="1">
              <a:solidFill>
                <a:srgbClr val="C00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29130" y="2033270"/>
            <a:ext cx="56184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1.</a:t>
            </a:r>
            <a:r>
              <a:rPr lang="zh-CN" altLang="en-US" sz="2400"/>
              <a:t>学生总结自己通过本节课有什么新的发</a:t>
            </a:r>
            <a:endParaRPr lang="zh-CN" altLang="en-US" sz="2400"/>
          </a:p>
          <a:p>
            <a:pPr algn="l"/>
            <a:r>
              <a:rPr lang="zh-CN" altLang="en-US" sz="2400"/>
              <a:t>   现和体会。</a:t>
            </a:r>
            <a:endParaRPr lang="zh-CN" altLang="en-US" sz="2400"/>
          </a:p>
          <a:p>
            <a:pPr algn="l"/>
            <a:r>
              <a:rPr lang="en-US" altLang="zh-CN" sz="2400"/>
              <a:t>2.</a:t>
            </a:r>
            <a:r>
              <a:rPr lang="zh-CN" altLang="en-US" sz="2400"/>
              <a:t>学生说的不全其他学生补充。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1192530" y="3810000"/>
            <a:ext cx="63550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设计意图：这样做既让学生对本课《我说你搭》这一空间观念</a:t>
            </a:r>
            <a:endParaRPr lang="zh-CN" altLang="en-US"/>
          </a:p>
          <a:p>
            <a:pPr algn="l"/>
            <a:r>
              <a:rPr lang="zh-CN" altLang="en-US"/>
              <a:t>                  的知识进行了有效的梳理，又加深了对本课中空间</a:t>
            </a:r>
            <a:endParaRPr lang="zh-CN" altLang="en-US"/>
          </a:p>
          <a:p>
            <a:pPr algn="l"/>
            <a:r>
              <a:rPr lang="zh-CN" altLang="en-US"/>
              <a:t>                  观念的理解，并建立自己的空间表象。还能发现自</a:t>
            </a:r>
            <a:endParaRPr lang="zh-CN" altLang="en-US"/>
          </a:p>
          <a:p>
            <a:pPr algn="l"/>
            <a:r>
              <a:rPr lang="zh-CN" altLang="en-US"/>
              <a:t>                  己的不足。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88900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874520" y="80073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板 书 设 计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29130" y="1867535"/>
            <a:ext cx="4754880" cy="21228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>
                <a:latin typeface="宋体" panose="02010600030101010101" pitchFamily="2" charset="-122"/>
              </a:rPr>
              <a:t>            </a:t>
            </a:r>
            <a:r>
              <a:rPr lang="en-US" altLang="zh-CN" sz="1800">
                <a:latin typeface="宋体" panose="02010600030101010101" pitchFamily="2" charset="-122"/>
              </a:rPr>
              <a:t> 我说你搭</a:t>
            </a:r>
            <a:endParaRPr lang="en-US" altLang="zh-CN" sz="1800">
              <a:latin typeface="宋体" panose="02010600030101010101" pitchFamily="2" charset="-122"/>
            </a:endParaRPr>
          </a:p>
          <a:p>
            <a:pPr algn="l"/>
            <a:endParaRPr lang="en-US" altLang="zh-CN" sz="1800">
              <a:latin typeface="宋体" panose="02010600030101010101" pitchFamily="2" charset="-122"/>
            </a:endParaRPr>
          </a:p>
          <a:p>
            <a:pPr algn="l"/>
            <a:endParaRPr lang="en-US" altLang="zh-CN" sz="1800">
              <a:latin typeface="宋体" panose="02010600030101010101" pitchFamily="2" charset="-122"/>
            </a:endParaRPr>
          </a:p>
          <a:p>
            <a:pPr algn="l"/>
            <a:r>
              <a:rPr lang="en-US" altLang="zh-CN" sz="1800">
                <a:latin typeface="宋体" panose="02010600030101010101" pitchFamily="2" charset="-122"/>
              </a:rPr>
              <a:t> 1.正面、右面、上面     确定图形（唯一）</a:t>
            </a:r>
            <a:endParaRPr lang="en-US" altLang="zh-CN" sz="1800">
              <a:latin typeface="宋体" panose="02010600030101010101" pitchFamily="2" charset="-122"/>
            </a:endParaRPr>
          </a:p>
          <a:p>
            <a:pPr algn="l"/>
            <a:endParaRPr lang="en-US" altLang="zh-CN" sz="1800">
              <a:latin typeface="宋体" panose="02010600030101010101" pitchFamily="2" charset="-122"/>
            </a:endParaRPr>
          </a:p>
          <a:p>
            <a:pPr algn="l"/>
            <a:r>
              <a:rPr lang="en-US" altLang="zh-CN" sz="1800">
                <a:latin typeface="宋体" panose="02010600030101010101" pitchFamily="2" charset="-122"/>
              </a:rPr>
              <a:t> 2.某一面                 不唯一 </a:t>
            </a:r>
            <a:endParaRPr lang="en-US" altLang="zh-CN" sz="1800">
              <a:latin typeface="宋体" panose="02010600030101010101" pitchFamily="2" charset="-122"/>
            </a:endParaRPr>
          </a:p>
          <a:p>
            <a:pPr algn="l"/>
            <a:r>
              <a:rPr lang="en-US" altLang="zh-CN" sz="1800">
                <a:latin typeface="宋体" panose="02010600030101010101" pitchFamily="2" charset="-122"/>
              </a:rPr>
              <a:t> </a:t>
            </a:r>
            <a:endParaRPr lang="en-US" altLang="zh-CN" sz="1800"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6615" y="4093845"/>
            <a:ext cx="65836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800"/>
              <a:t>设计意图：我觉得本节课的板书清晰、直观，既对本节课的知识</a:t>
            </a:r>
            <a:endParaRPr lang="zh-CN" altLang="en-US" sz="1800"/>
          </a:p>
          <a:p>
            <a:pPr algn="l"/>
            <a:r>
              <a:rPr lang="zh-CN" altLang="en-US" sz="1800"/>
              <a:t>                  进行了梳理，又突出了本节课的重点，突破难点，还</a:t>
            </a:r>
            <a:endParaRPr lang="zh-CN" altLang="en-US" sz="1800"/>
          </a:p>
          <a:p>
            <a:pPr algn="l"/>
            <a:r>
              <a:rPr lang="zh-CN" altLang="en-US" sz="1800"/>
              <a:t>                  掌握了搭建立体图形的某些方法，加深学生对空间观</a:t>
            </a:r>
            <a:endParaRPr lang="zh-CN" altLang="en-US" sz="1800"/>
          </a:p>
          <a:p>
            <a:pPr algn="l"/>
            <a:r>
              <a:rPr lang="zh-CN" altLang="en-US" sz="1800"/>
              <a:t>                  念的理解。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3048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772285" y="14077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772285" y="160718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386330" y="74485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设 计 意 图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8520" y="2301875"/>
            <a:ext cx="511175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/>
              <a:t>1.</a:t>
            </a:r>
            <a:r>
              <a:rPr lang="zh-CN" altLang="en-US" sz="2400" b="1"/>
              <a:t>精心设计活动内容，让学生在观</a:t>
            </a:r>
            <a:endParaRPr lang="zh-CN" altLang="en-US" sz="2400" b="1"/>
          </a:p>
          <a:p>
            <a:pPr algn="l"/>
            <a:r>
              <a:rPr lang="zh-CN" altLang="en-US" sz="2400" b="1"/>
              <a:t>   察中积累活动经验</a:t>
            </a:r>
            <a:r>
              <a:rPr lang="en-US" altLang="zh-CN" sz="2400" b="1"/>
              <a:t>,</a:t>
            </a:r>
            <a:r>
              <a:rPr lang="zh-CN" altLang="en-US" sz="2400" b="1"/>
              <a:t>建立空间表象。</a:t>
            </a:r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2128520" y="3763645"/>
            <a:ext cx="48056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2.立足于用好、用活教材，尊重教</a:t>
            </a:r>
            <a:endParaRPr lang="zh-CN" altLang="en-US" sz="2400" b="1"/>
          </a:p>
          <a:p>
            <a:pPr algn="l"/>
            <a:r>
              <a:rPr lang="zh-CN" altLang="en-US" sz="2400" b="1"/>
              <a:t>   材，但又不拘泥于教材</a:t>
            </a:r>
            <a:r>
              <a:rPr lang="en-US" altLang="zh-CN" sz="2400" b="1"/>
              <a:t>,正确搭建</a:t>
            </a:r>
            <a:endParaRPr lang="en-US" altLang="zh-CN" sz="2400" b="1"/>
          </a:p>
          <a:p>
            <a:pPr algn="l"/>
            <a:r>
              <a:rPr lang="en-US" altLang="zh-CN" sz="2400" b="1"/>
              <a:t>   立体图形。</a:t>
            </a:r>
            <a:endParaRPr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教 材 分 析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8520" y="2091055"/>
            <a:ext cx="446786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      </a:t>
            </a:r>
            <a:r>
              <a:rPr lang="en-US" altLang="zh-CN" sz="2400" b="1"/>
              <a:t> </a:t>
            </a:r>
            <a:r>
              <a:rPr lang="zh-CN" altLang="en-US" sz="2400" b="1"/>
              <a:t>我说你搭是在学生学习并掌</a:t>
            </a:r>
            <a:endParaRPr lang="zh-CN" altLang="en-US" sz="2400" b="1"/>
          </a:p>
          <a:p>
            <a:pPr algn="l"/>
            <a:r>
              <a:rPr lang="zh-CN" altLang="en-US" sz="2400" b="1"/>
              <a:t>握了“上下、前后、左右”位置</a:t>
            </a:r>
            <a:endParaRPr lang="zh-CN" altLang="en-US" sz="2400" b="1"/>
          </a:p>
          <a:p>
            <a:pPr algn="l"/>
            <a:r>
              <a:rPr lang="zh-CN" altLang="en-US" sz="2400" b="1"/>
              <a:t>关系的基础上安排的。通过这部</a:t>
            </a:r>
            <a:endParaRPr lang="zh-CN" altLang="en-US" sz="2400" b="1"/>
          </a:p>
          <a:p>
            <a:pPr algn="l"/>
            <a:r>
              <a:rPr lang="zh-CN" altLang="en-US" sz="2400" b="1"/>
              <a:t>分内容的教学，不但可以使学生</a:t>
            </a:r>
            <a:endParaRPr lang="zh-CN" altLang="en-US" sz="2400" b="1"/>
          </a:p>
          <a:p>
            <a:pPr algn="l"/>
            <a:r>
              <a:rPr lang="zh-CN" altLang="en-US" sz="2400" b="1"/>
              <a:t>学会从不同的角度观察物体，而</a:t>
            </a:r>
            <a:endParaRPr lang="zh-CN" altLang="en-US" sz="2400" b="1"/>
          </a:p>
          <a:p>
            <a:pPr algn="l"/>
            <a:r>
              <a:rPr lang="zh-CN" altLang="en-US" sz="2400" b="1"/>
              <a:t>且又为以后学习有关几何图形的</a:t>
            </a:r>
            <a:endParaRPr lang="zh-CN" altLang="en-US" sz="2400" b="1"/>
          </a:p>
          <a:p>
            <a:pPr algn="l"/>
            <a:r>
              <a:rPr lang="zh-CN" altLang="en-US" sz="2400" b="1"/>
              <a:t>知识打下坚实的基础。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88900" y="12065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学 情 分 析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29130" y="1867535"/>
            <a:ext cx="56692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 b="1">
                <a:latin typeface="宋体" panose="02010600030101010101" pitchFamily="2" charset="-122"/>
              </a:rPr>
              <a:t>具备优点：</a:t>
            </a:r>
            <a:endParaRPr lang="en-US" altLang="zh-CN" sz="2400" b="1">
              <a:latin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宋体" panose="02010600030101010101" pitchFamily="2" charset="-122"/>
              </a:rPr>
              <a:t>四年级学生已经有一定独立学习的能力，</a:t>
            </a:r>
            <a:endParaRPr lang="en-US" altLang="zh-CN" sz="2400">
              <a:latin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宋体" panose="02010600030101010101" pitchFamily="2" charset="-122"/>
              </a:rPr>
              <a:t>头脑中有了一些搭积木时的空间观念，</a:t>
            </a:r>
            <a:endParaRPr lang="en-US" altLang="zh-CN" sz="2400">
              <a:latin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宋体" panose="02010600030101010101" pitchFamily="2" charset="-122"/>
              </a:rPr>
              <a:t>有着强烈的好奇心与自主求知的欲望，</a:t>
            </a:r>
            <a:endParaRPr lang="en-US" altLang="zh-CN" sz="2400">
              <a:latin typeface="宋体" panose="02010600030101010101" pitchFamily="2" charset="-122"/>
            </a:endParaRPr>
          </a:p>
          <a:p>
            <a:pPr algn="l"/>
            <a:r>
              <a:rPr lang="en-US" altLang="zh-CN" sz="2400">
                <a:latin typeface="宋体" panose="02010600030101010101" pitchFamily="2" charset="-122"/>
              </a:rPr>
              <a:t>动手操作能力比较强。</a:t>
            </a:r>
            <a:endParaRPr lang="en-US" altLang="zh-CN" sz="2400"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29130" y="4009390"/>
            <a:ext cx="566928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存在不足：</a:t>
            </a:r>
            <a:endParaRPr lang="zh-CN" altLang="en-US" sz="2400"/>
          </a:p>
          <a:p>
            <a:pPr algn="l"/>
            <a:r>
              <a:rPr lang="zh-CN" altLang="en-US" sz="2400"/>
              <a:t>在创新能力、概括、思维方面存在不足，</a:t>
            </a:r>
            <a:endParaRPr lang="zh-CN" altLang="en-US" sz="2400"/>
          </a:p>
          <a:p>
            <a:pPr algn="l"/>
            <a:r>
              <a:rPr lang="zh-CN" altLang="en-US" sz="2400"/>
              <a:t>在学习方式上，存在着单一性，缺乏合</a:t>
            </a:r>
            <a:endParaRPr lang="zh-CN" altLang="en-US" sz="2400"/>
          </a:p>
          <a:p>
            <a:pPr algn="l"/>
            <a:r>
              <a:rPr lang="zh-CN" altLang="en-US" sz="2400"/>
              <a:t>作学习的习惯。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30441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学 习 目 标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35480" y="1797050"/>
            <a:ext cx="5923280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1.经历搭立体图形的操作过程，体会必须根</a:t>
            </a:r>
            <a:endParaRPr lang="en-US" altLang="zh-CN" sz="2400"/>
          </a:p>
          <a:p>
            <a:pPr algn="l"/>
            <a:r>
              <a:rPr lang="en-US" altLang="zh-CN" sz="2400"/>
              <a:t>  据立体图形的正面、上面和侧面（左面或</a:t>
            </a:r>
            <a:endParaRPr lang="en-US" altLang="zh-CN" sz="2400"/>
          </a:p>
          <a:p>
            <a:pPr algn="l"/>
            <a:r>
              <a:rPr lang="en-US" altLang="zh-CN" sz="2400"/>
              <a:t>  右面）的形状特征，才能确定所搭的立体</a:t>
            </a:r>
            <a:endParaRPr lang="en-US" altLang="zh-CN" sz="2400"/>
          </a:p>
          <a:p>
            <a:pPr algn="l"/>
            <a:r>
              <a:rPr lang="en-US" altLang="zh-CN" sz="2400"/>
              <a:t>  图形。结合搭立体图形的活动，进一步体</a:t>
            </a:r>
            <a:endParaRPr lang="en-US" altLang="zh-CN" sz="2400"/>
          </a:p>
          <a:p>
            <a:pPr algn="l"/>
            <a:r>
              <a:rPr lang="en-US" altLang="zh-CN" sz="2400"/>
              <a:t>  验搭立体图形某一面（如正面）的形状，</a:t>
            </a:r>
            <a:endParaRPr lang="en-US" altLang="zh-CN" sz="2400"/>
          </a:p>
          <a:p>
            <a:pPr algn="l"/>
            <a:r>
              <a:rPr lang="en-US" altLang="zh-CN" sz="2400"/>
              <a:t>  所搭的立体图形是不唯一的。</a:t>
            </a:r>
            <a:endParaRPr lang="en-US" altLang="zh-CN" sz="2400"/>
          </a:p>
          <a:p>
            <a:pPr algn="l"/>
            <a:r>
              <a:rPr lang="en-US" altLang="zh-CN" sz="2400"/>
              <a:t>2.在搭立体图形和观察立体图形的活动中，</a:t>
            </a:r>
            <a:endParaRPr lang="en-US" altLang="zh-CN" sz="2400"/>
          </a:p>
          <a:p>
            <a:pPr algn="l"/>
            <a:r>
              <a:rPr lang="en-US" altLang="zh-CN" sz="2400"/>
              <a:t>  逐步发展空间观念以及观察和操作能力。</a:t>
            </a:r>
            <a:endParaRPr lang="en-US" altLang="zh-CN" sz="2400"/>
          </a:p>
          <a:p>
            <a:pPr algn="l"/>
            <a:r>
              <a:rPr lang="en-US" altLang="zh-CN" sz="2400"/>
              <a:t>3.让学生体验数学和生活的密切联系，培养</a:t>
            </a:r>
            <a:endParaRPr lang="en-US" altLang="zh-CN" sz="2400"/>
          </a:p>
          <a:p>
            <a:pPr algn="l"/>
            <a:r>
              <a:rPr lang="en-US" altLang="zh-CN" sz="2400"/>
              <a:t>  同学之间合作的习惯。  </a:t>
            </a:r>
            <a:r>
              <a:rPr lang="en-US" altLang="zh-CN" sz="2400" b="1"/>
              <a:t> 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4191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8082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34004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教 学 重 难 点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8520" y="2091055"/>
            <a:ext cx="33153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教学重点：</a:t>
            </a:r>
            <a:endParaRPr lang="zh-CN" altLang="en-US" sz="2400" b="1"/>
          </a:p>
          <a:p>
            <a:pPr algn="l"/>
            <a:r>
              <a:rPr lang="zh-CN" altLang="en-US" sz="2000"/>
              <a:t>能根据指令搭出立体图形。</a:t>
            </a:r>
            <a:r>
              <a:rPr lang="zh-CN" altLang="en-US" sz="2400" b="1"/>
              <a:t> </a:t>
            </a:r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2128520" y="3405505"/>
            <a:ext cx="42468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教学难点：</a:t>
            </a:r>
            <a:endParaRPr lang="zh-CN" altLang="en-US" sz="2400" b="1"/>
          </a:p>
          <a:p>
            <a:pPr algn="l"/>
            <a:r>
              <a:rPr lang="zh-CN" altLang="en-US" sz="2000"/>
              <a:t>根据从某一个方向观察到的平面图形</a:t>
            </a:r>
            <a:endParaRPr lang="zh-CN" altLang="en-US" sz="2000"/>
          </a:p>
          <a:p>
            <a:pPr algn="l"/>
            <a:r>
              <a:rPr lang="zh-CN" altLang="en-US" sz="2000"/>
              <a:t>确定立体图形的形状。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309880" y="-19558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教 学 资 源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9155" y="2621915"/>
            <a:ext cx="411416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教具:</a:t>
            </a:r>
            <a:r>
              <a:rPr lang="zh-CN" altLang="en-US" sz="2400"/>
              <a:t>多媒体课件。</a:t>
            </a:r>
            <a:endParaRPr lang="zh-CN" altLang="en-US" sz="2400"/>
          </a:p>
          <a:p>
            <a:pPr algn="l"/>
            <a:endParaRPr lang="zh-CN" altLang="en-US" sz="2400"/>
          </a:p>
          <a:p>
            <a:pPr algn="l"/>
            <a:r>
              <a:rPr lang="zh-CN" altLang="en-US" sz="2400" b="1"/>
              <a:t>学具</a:t>
            </a:r>
            <a:r>
              <a:rPr lang="en-US" altLang="zh-CN" sz="2400" b="1"/>
              <a:t>:</a:t>
            </a:r>
            <a:r>
              <a:rPr lang="zh-CN" altLang="en-US" sz="2400"/>
              <a:t>每个同学准备3个正方体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无标题w"/>
          <p:cNvPicPr>
            <a:picLocks noChangeAspect="1"/>
          </p:cNvPicPr>
          <p:nvPr/>
        </p:nvPicPr>
        <p:blipFill>
          <a:blip r:embed="rId1"/>
          <a:srcRect l="-478" t="6978" r="844" b="11023"/>
          <a:stretch>
            <a:fillRect/>
          </a:stretch>
        </p:blipFill>
        <p:spPr>
          <a:xfrm>
            <a:off x="-88900" y="11430"/>
            <a:ext cx="899160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4"/>
          <p:cNvSpPr/>
          <p:nvPr/>
        </p:nvSpPr>
        <p:spPr>
          <a:xfrm>
            <a:off x="1492250" y="3036888"/>
            <a:ext cx="7651750" cy="3683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74520" y="1445895"/>
            <a:ext cx="5779135" cy="1460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874520" y="1613535"/>
            <a:ext cx="5984240" cy="3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445385" y="791845"/>
            <a:ext cx="2710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教 法 学 法</a:t>
            </a:r>
            <a:endParaRPr lang="zh-CN" altLang="zh-CN" sz="3600" b="1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8520" y="2350135"/>
            <a:ext cx="38442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教法：</a:t>
            </a:r>
            <a:r>
              <a:rPr lang="zh-CN" altLang="en-US" sz="2400"/>
              <a:t>观察、发现法 </a:t>
            </a:r>
            <a:endParaRPr lang="zh-CN" altLang="en-US" sz="2400"/>
          </a:p>
          <a:p>
            <a:pPr algn="l"/>
            <a:endParaRPr lang="zh-CN" altLang="en-US" sz="2400"/>
          </a:p>
          <a:p>
            <a:pPr algn="l"/>
            <a:r>
              <a:rPr lang="zh-CN" altLang="en-US" sz="2400" b="1"/>
              <a:t>学法：</a:t>
            </a:r>
            <a:r>
              <a:rPr lang="zh-CN" altLang="en-US" sz="2400"/>
              <a:t>动手法，小组合作法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3071</Words>
  <Application>WPS 演示</Application>
  <PresentationFormat>在屏幕上显示</PresentationFormat>
  <Paragraphs>285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楷体_GB2312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☆紫陌红尘☆</cp:lastModifiedBy>
  <cp:revision>35</cp:revision>
  <dcterms:created xsi:type="dcterms:W3CDTF">2017-07-12T12:57:00Z</dcterms:created>
  <dcterms:modified xsi:type="dcterms:W3CDTF">2019-02-22T00:36:03Z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2052-11.1.0.8214</vt:lpwstr>
  </property>
</Properties>
</file>